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9"/>
  </p:notesMasterIdLst>
  <p:sldIdLst>
    <p:sldId id="257" r:id="rId4"/>
    <p:sldId id="258" r:id="rId5"/>
    <p:sldId id="259" r:id="rId6"/>
    <p:sldId id="260" r:id="rId7"/>
    <p:sldId id="261" r:id="rId8"/>
    <p:sldId id="263" r:id="rId9"/>
    <p:sldId id="275" r:id="rId10"/>
    <p:sldId id="271" r:id="rId11"/>
    <p:sldId id="274" r:id="rId12"/>
    <p:sldId id="267" r:id="rId13"/>
    <p:sldId id="268" r:id="rId14"/>
    <p:sldId id="269" r:id="rId15"/>
    <p:sldId id="262" r:id="rId16"/>
    <p:sldId id="272" r:id="rId17"/>
    <p:sldId id="273" r:id="rId18"/>
  </p:sldIdLst>
  <p:sldSz cx="9144000" cy="5143500" type="screen16x9"/>
  <p:notesSz cx="6858000" cy="9144000"/>
  <p:embeddedFontLst>
    <p:embeddedFont>
      <p:font typeface="Dosis" panose="020B0604020202020204" charset="0"/>
      <p:regular r:id="rId20"/>
      <p:bold r:id="rId21"/>
    </p:embeddedFont>
    <p:embeddedFont>
      <p:font typeface="Roboto" panose="020B0604020202020204" charset="0"/>
      <p:regular r:id="rId22"/>
      <p:bold r:id="rId23"/>
      <p:italic r:id="rId24"/>
      <p:boldItalic r:id="rId25"/>
    </p:embeddedFont>
    <p:embeddedFont>
      <p:font typeface="Roboto Black" panose="020B0604020202020204" charset="0"/>
      <p:bold r:id="rId26"/>
      <p:boldItalic r:id="rId27"/>
    </p:embeddedFont>
    <p:embeddedFont>
      <p:font typeface="Roboto Thin"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3192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7583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8753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676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5115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94478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96800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26663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794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CoolTshirts.com</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Luis F Rodriguez</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08/3/2018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Last-Touches per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a:p>
            <a:pPr lvl="0">
              <a:buClr>
                <a:schemeClr val="dk1"/>
              </a:buClr>
              <a:buSzPts val="1100"/>
            </a:pPr>
            <a:endParaRPr sz="900" dirty="0">
              <a:latin typeface="Courier New"/>
              <a:ea typeface="Courier New"/>
              <a:cs typeface="Courier New"/>
              <a:sym typeface="Courier New"/>
            </a:endParaRPr>
          </a:p>
        </p:txBody>
      </p:sp>
      <p:sp>
        <p:nvSpPr>
          <p:cNvPr id="8" name="Shape 305">
            <a:extLst>
              <a:ext uri="{FF2B5EF4-FFF2-40B4-BE49-F238E27FC236}">
                <a16:creationId xmlns:a16="http://schemas.microsoft.com/office/drawing/2014/main" id="{21A893B4-C11A-47E5-9FB3-10560A6FFF6D}"/>
              </a:ext>
            </a:extLst>
          </p:cNvPr>
          <p:cNvSpPr txBox="1"/>
          <p:nvPr/>
        </p:nvSpPr>
        <p:spPr>
          <a:xfrm>
            <a:off x="311700" y="1265275"/>
            <a:ext cx="4612569" cy="1306475"/>
          </a:xfrm>
          <a:prstGeom prst="rect">
            <a:avLst/>
          </a:prstGeom>
          <a:noFill/>
          <a:ln>
            <a:noFill/>
          </a:ln>
        </p:spPr>
        <p:txBody>
          <a:bodyPr spcFirstLastPara="1" wrap="square" lIns="91425" tIns="91425" rIns="91425" bIns="91425" anchor="ctr" anchorCtr="0">
            <a:noAutofit/>
          </a:bodyPr>
          <a:lstStyle/>
          <a:p>
            <a:pPr lvl="0">
              <a:lnSpc>
                <a:spcPct val="115000"/>
              </a:lnSpc>
              <a:buClr>
                <a:schemeClr val="dk1"/>
              </a:buClr>
              <a:buSzPts val="1100"/>
            </a:pPr>
            <a:r>
              <a:rPr lang="en-US" dirty="0">
                <a:highlight>
                  <a:srgbClr val="FFFFFF"/>
                </a:highlight>
              </a:rPr>
              <a:t>I made sure to check for both the campaign itself and with the source as the same campaign may be run on multiple sources.  (.</a:t>
            </a:r>
            <a:r>
              <a:rPr lang="en-US" dirty="0" err="1">
                <a:highlight>
                  <a:srgbClr val="FFFFFF"/>
                </a:highlight>
              </a:rPr>
              <a:t>sql</a:t>
            </a:r>
            <a:r>
              <a:rPr lang="en-US" dirty="0">
                <a:highlight>
                  <a:srgbClr val="FFFFFF"/>
                </a:highlight>
              </a:rPr>
              <a:t> file has both queries)</a:t>
            </a:r>
            <a:endParaRPr lang="en-US" sz="1100" dirty="0">
              <a:highlight>
                <a:srgbClr val="FFFFFF"/>
              </a:highlight>
            </a:endParaRPr>
          </a:p>
        </p:txBody>
      </p:sp>
      <p:pic>
        <p:nvPicPr>
          <p:cNvPr id="6146" name="Picture 2" descr="https://lh6.googleusercontent.com/J3xZEjLBZyD8nHV4Bm0-G0rlBQh_0oWoqqfPYFmLr42vNFbX5FOEKTpUVpk65_3VtlASDmTV4u3ahsTGX_iVftF09-GOJYaju946uJ-5poveAYhsAGj3VB-Hv6J-epsOi70j534N">
            <a:extLst>
              <a:ext uri="{FF2B5EF4-FFF2-40B4-BE49-F238E27FC236}">
                <a16:creationId xmlns:a16="http://schemas.microsoft.com/office/drawing/2014/main" id="{FC65955B-53B4-4E76-A056-CE213D404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99" y="2385309"/>
            <a:ext cx="4612569" cy="9281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FqRH79nPRJLIBAh4zOGG85EMnZStTcZNoQNCN5LH4BNTzgo4mY95PmI2XlfDyYXy3Jxgc17T08RpvEW8DKbqFr9MmEgkPClwvQAdklpNiV1pvcCcjpPUcecGPkBvSYza7rR4eTs5">
            <a:extLst>
              <a:ext uri="{FF2B5EF4-FFF2-40B4-BE49-F238E27FC236}">
                <a16:creationId xmlns:a16="http://schemas.microsoft.com/office/drawing/2014/main" id="{ED01C0BB-6434-47DD-A8E1-95C1CAE29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87" y="3561452"/>
            <a:ext cx="4924268" cy="114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7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cs typeface="Roboto"/>
                <a:sym typeface="Roboto"/>
              </a:rPr>
              <a:t>Number Of Visitors Who Make A Purchase. </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buyers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'USERS WHO MADE A PURCHASE'</a:t>
            </a:r>
          </a:p>
          <a:p>
            <a:pPr lvl="0">
              <a:buClr>
                <a:schemeClr val="dk1"/>
              </a:buClr>
              <a:buSzPts val="1100"/>
            </a:pPr>
            <a:r>
              <a:rPr lang="en-US" sz="900" dirty="0">
                <a:latin typeface="Courier New"/>
                <a:ea typeface="Courier New"/>
                <a:cs typeface="Courier New"/>
                <a:sym typeface="Courier New"/>
              </a:rPr>
              <a:t>FROM buyers;</a:t>
            </a:r>
            <a:endParaRPr sz="900" dirty="0">
              <a:latin typeface="Courier New"/>
              <a:ea typeface="Courier New"/>
              <a:cs typeface="Courier New"/>
              <a:sym typeface="Courier New"/>
            </a:endParaRPr>
          </a:p>
        </p:txBody>
      </p:sp>
      <p:pic>
        <p:nvPicPr>
          <p:cNvPr id="7170" name="Picture 2" descr="https://lh5.googleusercontent.com/91I80mpL1qaKQ6Oa9sXKZb9m1ySnnkqy0aMhpdheryZrC8NjITp4yTpWAWtpFC-SdZNrVJ30Alz-eBvYXLMfdSRKI-yYqAMEwRZrBikhiNRIdIC_2WvcwBxsEIsBJ5okuAuLg83i">
            <a:extLst>
              <a:ext uri="{FF2B5EF4-FFF2-40B4-BE49-F238E27FC236}">
                <a16:creationId xmlns:a16="http://schemas.microsoft.com/office/drawing/2014/main" id="{3196AC69-3A76-4546-B0CC-C81C160F6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2332142"/>
            <a:ext cx="4584500" cy="47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01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2.4 </a:t>
            </a:r>
            <a:r>
              <a:rPr lang="en-US" sz="2400" b="1" dirty="0">
                <a:solidFill>
                  <a:srgbClr val="295269"/>
                </a:solidFill>
                <a:latin typeface="Roboto"/>
                <a:ea typeface="Roboto"/>
                <a:cs typeface="Roboto"/>
                <a:sym typeface="Roboto"/>
              </a:rPr>
              <a:t>Campaigns With Last-Touches on Purchase Page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page_visits.page_name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1,2</a:t>
            </a: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pic>
        <p:nvPicPr>
          <p:cNvPr id="8194" name="Picture 2" descr="https://lh6.googleusercontent.com/jSxpw4slSVpQof9lrPU2SqNJg3y55vmNFHTj6LaZcuMm5tsOovtg4vuvh1qChY_tUMhtZAwHoOtYkUwrg6wt4cDhtPBBRFltOuN76GIV5LHbfgQJIUtlEIqjxKZe1AuMpWWrBvLR">
            <a:extLst>
              <a:ext uri="{FF2B5EF4-FFF2-40B4-BE49-F238E27FC236}">
                <a16:creationId xmlns:a16="http://schemas.microsoft.com/office/drawing/2014/main" id="{60B5AFED-A7B8-48CD-9662-5B1433900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91" y="2397569"/>
            <a:ext cx="4909980" cy="112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2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Typ</a:t>
            </a:r>
            <a:r>
              <a:rPr lang="en-US" sz="2400" b="1" dirty="0" err="1">
                <a:solidFill>
                  <a:srgbClr val="295269"/>
                </a:solidFill>
                <a:latin typeface="Roboto"/>
                <a:ea typeface="Roboto"/>
                <a:cs typeface="Roboto"/>
                <a:sym typeface="Roboto"/>
              </a:rPr>
              <a:t>ical</a:t>
            </a:r>
            <a:r>
              <a:rPr lang="en-US" sz="2400" b="1" dirty="0">
                <a:solidFill>
                  <a:srgbClr val="295269"/>
                </a:solidFill>
                <a:latin typeface="Roboto"/>
                <a:ea typeface="Roboto"/>
                <a:cs typeface="Roboto"/>
                <a:sym typeface="Roboto"/>
              </a:rPr>
              <a:t> Customer Journey</a:t>
            </a:r>
            <a:endParaRPr sz="2400" b="1" dirty="0">
              <a:solidFill>
                <a:srgbClr val="295269"/>
              </a:solidFill>
              <a:latin typeface="Roboto"/>
              <a:ea typeface="Roboto"/>
              <a:cs typeface="Roboto"/>
              <a:sym typeface="Roboto"/>
            </a:endParaRPr>
          </a:p>
        </p:txBody>
      </p:sp>
      <p:pic>
        <p:nvPicPr>
          <p:cNvPr id="9218" name="Picture 2" descr="Image result for customer Journey">
            <a:extLst>
              <a:ext uri="{FF2B5EF4-FFF2-40B4-BE49-F238E27FC236}">
                <a16:creationId xmlns:a16="http://schemas.microsoft.com/office/drawing/2014/main" id="{78BA2524-D85D-4A67-84D9-95E71D786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545" y="1877845"/>
            <a:ext cx="3939514" cy="19082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47519B-B9D1-4FDA-B125-73757E7926CD}"/>
              </a:ext>
            </a:extLst>
          </p:cNvPr>
          <p:cNvSpPr txBox="1"/>
          <p:nvPr/>
        </p:nvSpPr>
        <p:spPr>
          <a:xfrm>
            <a:off x="412230" y="1618938"/>
            <a:ext cx="4422098" cy="2862322"/>
          </a:xfrm>
          <a:prstGeom prst="rect">
            <a:avLst/>
          </a:prstGeom>
          <a:noFill/>
        </p:spPr>
        <p:txBody>
          <a:bodyPr wrap="square" rtlCol="0">
            <a:spAutoFit/>
          </a:bodyPr>
          <a:lstStyle/>
          <a:p>
            <a:r>
              <a:rPr lang="en-US"/>
              <a:t>Based off the data it’s very likely that a visitor would be very likely to come from interview-with-cool-tshirts-founder, getting-to-know-cool-tshirts, or the ten-crazy-cool-tshirts-facts campaigns. They’re the top performing lead acquisition campaigns with similar results in terms of attracting brand new customers.</a:t>
            </a:r>
            <a:endParaRPr lang="en-US" sz="1200"/>
          </a:p>
          <a:p>
            <a:br>
              <a:rPr lang="en-US" sz="1200"/>
            </a:br>
            <a:r>
              <a:rPr lang="en-US"/>
              <a:t>As clients are funneled through their customer journey eventually we notice that the weekly-newsletter, retargeting-ad,retargeting-campaign, and paid search are responsible for eventually bringing in the revenue by getting the customer to the purchase page. </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3. How to optimiz</a:t>
            </a:r>
            <a:r>
              <a:rPr lang="en-US" sz="4800" dirty="0">
                <a:solidFill>
                  <a:schemeClr val="lt1"/>
                </a:solidFill>
                <a:latin typeface="Roboto Black"/>
                <a:ea typeface="Roboto Black"/>
                <a:sym typeface="Roboto Black"/>
              </a:rPr>
              <a:t>e the campaign budget. </a:t>
            </a:r>
            <a:endParaRPr dirty="0"/>
          </a:p>
        </p:txBody>
      </p:sp>
    </p:spTree>
    <p:extLst>
      <p:ext uri="{BB962C8B-B14F-4D97-AF65-F5344CB8AC3E}">
        <p14:creationId xmlns:p14="http://schemas.microsoft.com/office/powerpoint/2010/main" val="237318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Typ</a:t>
            </a:r>
            <a:r>
              <a:rPr lang="en-US" sz="2400" b="1" dirty="0" err="1">
                <a:solidFill>
                  <a:srgbClr val="295269"/>
                </a:solidFill>
                <a:latin typeface="Roboto"/>
                <a:ea typeface="Roboto"/>
                <a:cs typeface="Roboto"/>
                <a:sym typeface="Roboto"/>
              </a:rPr>
              <a:t>ical</a:t>
            </a:r>
            <a:r>
              <a:rPr lang="en-US" sz="2400" b="1" dirty="0">
                <a:solidFill>
                  <a:srgbClr val="295269"/>
                </a:solidFill>
                <a:latin typeface="Roboto"/>
                <a:ea typeface="Roboto"/>
                <a:cs typeface="Roboto"/>
                <a:sym typeface="Roboto"/>
              </a:rPr>
              <a:t> Customer Journey</a:t>
            </a:r>
            <a:endParaRPr sz="2400" b="1"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6547519B-B9D1-4FDA-B125-73757E7926CD}"/>
              </a:ext>
            </a:extLst>
          </p:cNvPr>
          <p:cNvSpPr txBox="1"/>
          <p:nvPr/>
        </p:nvSpPr>
        <p:spPr>
          <a:xfrm>
            <a:off x="412230" y="1618938"/>
            <a:ext cx="4422098" cy="3293209"/>
          </a:xfrm>
          <a:prstGeom prst="rect">
            <a:avLst/>
          </a:prstGeom>
          <a:noFill/>
        </p:spPr>
        <p:txBody>
          <a:bodyPr wrap="square" rtlCol="0">
            <a:spAutoFit/>
          </a:bodyPr>
          <a:lstStyle/>
          <a:p>
            <a:r>
              <a:rPr lang="en-US" dirty="0"/>
              <a:t>I understand that the cost of lead acquisition tends to be the highest so it is in the best interest of the company to become more efficient in converting the clients they already have in their pipeline.</a:t>
            </a:r>
          </a:p>
          <a:p>
            <a:endParaRPr lang="en-US" dirty="0"/>
          </a:p>
          <a:p>
            <a:r>
              <a:rPr lang="en-US" dirty="0"/>
              <a:t>I would choose to invest in the following four campaigns in order to focus on conversion: Weekly-newsletter, </a:t>
            </a:r>
            <a:r>
              <a:rPr lang="en-US" dirty="0" err="1"/>
              <a:t>retargetting</a:t>
            </a:r>
            <a:r>
              <a:rPr lang="en-US" dirty="0"/>
              <a:t>-ad, </a:t>
            </a:r>
            <a:r>
              <a:rPr lang="en-US" dirty="0" err="1"/>
              <a:t>retargetting</a:t>
            </a:r>
            <a:r>
              <a:rPr lang="en-US" dirty="0"/>
              <a:t>-campaign, paid search. </a:t>
            </a:r>
          </a:p>
          <a:p>
            <a:br>
              <a:rPr lang="en-US" dirty="0"/>
            </a:br>
            <a:r>
              <a:rPr lang="en-US" dirty="0"/>
              <a:t>The 5th campaign I would choose would be focused on new customer acquisition: Interview-with-cool-</a:t>
            </a:r>
            <a:r>
              <a:rPr lang="en-US" dirty="0" err="1"/>
              <a:t>tshirts</a:t>
            </a:r>
            <a:r>
              <a:rPr lang="en-US" dirty="0"/>
              <a:t>-founder. </a:t>
            </a:r>
          </a:p>
          <a:p>
            <a:br>
              <a:rPr lang="en-US" dirty="0"/>
            </a:br>
            <a:endParaRPr lang="en-US" sz="1200" dirty="0"/>
          </a:p>
        </p:txBody>
      </p:sp>
      <p:pic>
        <p:nvPicPr>
          <p:cNvPr id="3" name="Picture 2">
            <a:extLst>
              <a:ext uri="{FF2B5EF4-FFF2-40B4-BE49-F238E27FC236}">
                <a16:creationId xmlns:a16="http://schemas.microsoft.com/office/drawing/2014/main" id="{8AD83721-F4FB-4261-856E-936DDB97DE7A}"/>
              </a:ext>
            </a:extLst>
          </p:cNvPr>
          <p:cNvPicPr>
            <a:picLocks noChangeAspect="1"/>
          </p:cNvPicPr>
          <p:nvPr/>
        </p:nvPicPr>
        <p:blipFill>
          <a:blip r:embed="rId3"/>
          <a:stretch>
            <a:fillRect/>
          </a:stretch>
        </p:blipFill>
        <p:spPr>
          <a:xfrm>
            <a:off x="4711517" y="1884233"/>
            <a:ext cx="4067189" cy="2140626"/>
          </a:xfrm>
          <a:prstGeom prst="rect">
            <a:avLst/>
          </a:prstGeom>
        </p:spPr>
      </p:pic>
    </p:spTree>
    <p:extLst>
      <p:ext uri="{BB962C8B-B14F-4D97-AF65-F5344CB8AC3E}">
        <p14:creationId xmlns:p14="http://schemas.microsoft.com/office/powerpoint/2010/main" val="133493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Get familiar with CoolTShirts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What is the user journey?</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Optimize the campaign budget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Getting Familiar With CoolTshirts.com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77975" y="3637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Current Campaigns and Sources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3"/>
            <a:ext cx="8520600" cy="274108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a:t>CoolTShirts.com is currently running 8 different campaigns across 6 different sources. A </a:t>
            </a:r>
            <a:r>
              <a:rPr lang="en-US" dirty="0" err="1"/>
              <a:t>utm</a:t>
            </a:r>
            <a:r>
              <a:rPr lang="en-US" dirty="0"/>
              <a:t> source is where that campaign is running, for example currently </a:t>
            </a:r>
            <a:r>
              <a:rPr lang="en-US" dirty="0" err="1"/>
              <a:t>CoolTShirts</a:t>
            </a:r>
            <a:r>
              <a:rPr lang="en-US" dirty="0"/>
              <a:t> marketing department is sending two different campaigns over email, one being its newsletter and the other being a retargeting campaign.</a:t>
            </a:r>
          </a:p>
          <a:p>
            <a:pPr lvl="0">
              <a:lnSpc>
                <a:spcPct val="115000"/>
              </a:lnSpc>
              <a:buClr>
                <a:schemeClr val="dk1"/>
              </a:buClr>
              <a:buSzPts val="1100"/>
            </a:pPr>
            <a:endParaRPr lang="en-US" dirty="0"/>
          </a:p>
          <a:p>
            <a:pPr lvl="0">
              <a:lnSpc>
                <a:spcPct val="115000"/>
              </a:lnSpc>
              <a:buClr>
                <a:schemeClr val="dk1"/>
              </a:buClr>
              <a:buSzPts val="1100"/>
            </a:pPr>
            <a:r>
              <a:rPr lang="en-US" dirty="0"/>
              <a:t>Using this data you would be able to eventually see what source would be your most effective by examining the performance of your campaigns over a long term. </a:t>
            </a:r>
          </a:p>
          <a:p>
            <a:pPr lvl="0">
              <a:lnSpc>
                <a:spcPct val="115000"/>
              </a:lnSpc>
              <a:buClr>
                <a:schemeClr val="dk1"/>
              </a:buClr>
              <a:buSzPts val="1100"/>
            </a:pPr>
            <a:endParaRPr lang="en-US" dirty="0"/>
          </a:p>
          <a:p>
            <a:pPr lvl="0">
              <a:lnSpc>
                <a:spcPct val="115000"/>
              </a:lnSpc>
              <a:buClr>
                <a:schemeClr val="dk1"/>
              </a:buClr>
              <a:buSzPts val="1100"/>
            </a:pPr>
            <a:r>
              <a:rPr lang="en-US" dirty="0"/>
              <a:t>In the short term you could get more granular by examining the performance of each individual campaign and perhaps run them at different sources if they are compatible. An example would be running your current most effective paid ad campaign on your historical highest performing source. </a:t>
            </a:r>
            <a:endParaRPr sz="12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71006" y="266706"/>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1.1 Current Campaigns and Sources (CODE)</a:t>
            </a:r>
          </a:p>
        </p:txBody>
      </p:sp>
      <p:sp>
        <p:nvSpPr>
          <p:cNvPr id="323" name="Shape 323"/>
          <p:cNvSpPr txBox="1"/>
          <p:nvPr/>
        </p:nvSpPr>
        <p:spPr>
          <a:xfrm>
            <a:off x="2173572" y="1135828"/>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Question 1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/*A1*/</a:t>
            </a: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UNION</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/*A2*/</a:t>
            </a:r>
          </a:p>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UNION</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/*A3*/</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Pages On The Site</a:t>
            </a:r>
            <a:endParaRPr sz="2400" b="1" dirty="0">
              <a:solidFill>
                <a:srgbClr val="295269"/>
              </a:solidFill>
              <a:latin typeface="Roboto"/>
              <a:ea typeface="Roboto"/>
              <a:cs typeface="Roboto"/>
              <a:sym typeface="Roboto"/>
            </a:endParaRPr>
          </a:p>
        </p:txBody>
      </p:sp>
      <p:pic>
        <p:nvPicPr>
          <p:cNvPr id="1026" name="Picture 2" descr="https://lh5.googleusercontent.com/3ZnXncNJFGqEVEf2jz2dvuob32w2nkAqMo842__enhK_JFNWoqX0_lJt52mA0GLyLMJq5g9j8Qii6JSec2v52ncIqagX7RPJswPQnMOvJaq2uSRT4i09eMag6BY8uNOwEQrIwtBU">
            <a:extLst>
              <a:ext uri="{FF2B5EF4-FFF2-40B4-BE49-F238E27FC236}">
                <a16:creationId xmlns:a16="http://schemas.microsoft.com/office/drawing/2014/main" id="{CC533729-221C-4C82-9A0E-BF34A52D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01" y="2160340"/>
            <a:ext cx="3069290" cy="1717886"/>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05">
            <a:extLst>
              <a:ext uri="{FF2B5EF4-FFF2-40B4-BE49-F238E27FC236}">
                <a16:creationId xmlns:a16="http://schemas.microsoft.com/office/drawing/2014/main" id="{197CCED7-3894-43C8-A717-88B6EF85A6D4}"/>
              </a:ext>
            </a:extLst>
          </p:cNvPr>
          <p:cNvSpPr txBox="1"/>
          <p:nvPr/>
        </p:nvSpPr>
        <p:spPr>
          <a:xfrm>
            <a:off x="311700" y="1265275"/>
            <a:ext cx="8061300" cy="1306475"/>
          </a:xfrm>
          <a:prstGeom prst="rect">
            <a:avLst/>
          </a:prstGeom>
          <a:noFill/>
          <a:ln>
            <a:noFill/>
          </a:ln>
        </p:spPr>
        <p:txBody>
          <a:bodyPr spcFirstLastPara="1" wrap="square" lIns="91425" tIns="91425" rIns="91425" bIns="91425" anchor="ctr" anchorCtr="0">
            <a:noAutofit/>
          </a:bodyPr>
          <a:lstStyle/>
          <a:p>
            <a:pPr lvl="0">
              <a:lnSpc>
                <a:spcPct val="115000"/>
              </a:lnSpc>
              <a:buClr>
                <a:schemeClr val="dk1"/>
              </a:buClr>
              <a:buSzPts val="1100"/>
            </a:pPr>
            <a:r>
              <a:rPr lang="en-US" sz="2400" dirty="0">
                <a:highlight>
                  <a:srgbClr val="FFFFFF"/>
                </a:highlight>
              </a:rPr>
              <a:t>Currently they are monitoring a total of four different pages. </a:t>
            </a:r>
          </a:p>
        </p:txBody>
      </p:sp>
    </p:spTree>
    <p:extLst>
      <p:ext uri="{BB962C8B-B14F-4D97-AF65-F5344CB8AC3E}">
        <p14:creationId xmlns:p14="http://schemas.microsoft.com/office/powerpoint/2010/main" val="97381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71006" y="266706"/>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1.2 Current Campaigns and Sources (CODE)</a:t>
            </a:r>
          </a:p>
        </p:txBody>
      </p:sp>
      <p:sp>
        <p:nvSpPr>
          <p:cNvPr id="323" name="Shape 323"/>
          <p:cNvSpPr txBox="1"/>
          <p:nvPr/>
        </p:nvSpPr>
        <p:spPr>
          <a:xfrm>
            <a:off x="2173572" y="1135828"/>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197816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What is the user journey?</a:t>
            </a:r>
            <a:endParaRPr dirty="0"/>
          </a:p>
        </p:txBody>
      </p:sp>
    </p:spTree>
    <p:extLst>
      <p:ext uri="{BB962C8B-B14F-4D97-AF65-F5344CB8AC3E}">
        <p14:creationId xmlns:p14="http://schemas.microsoft.com/office/powerpoint/2010/main" val="314086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First-Touches per campaign.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ft_attr</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lvl="0">
              <a:buClr>
                <a:schemeClr val="dk1"/>
              </a:buClr>
              <a:buSzPts val="1100"/>
            </a:pPr>
            <a:r>
              <a:rPr lang="en-US" sz="900" dirty="0">
                <a:latin typeface="Courier New"/>
                <a:ea typeface="Courier New"/>
                <a:cs typeface="Courier New"/>
                <a:sym typeface="Courier New"/>
              </a:rPr>
              <a:t>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ft_attr.utm_campaign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sz="900" dirty="0">
              <a:latin typeface="Courier New"/>
              <a:ea typeface="Courier New"/>
              <a:cs typeface="Courier New"/>
              <a:sym typeface="Courier New"/>
            </a:endParaRPr>
          </a:p>
        </p:txBody>
      </p:sp>
      <p:pic>
        <p:nvPicPr>
          <p:cNvPr id="2050" name="Picture 2" descr="https://lh6.googleusercontent.com/i7qrBZDjubjQpfvOk1RQXW_sIIFPN8cTWnTND6foGfJrE2vDb7S2yPSsM6LTvsPlODK3gQstVR5xc7HUJ1o_nHKr6vfMf96bKtp8iE5KTTyYlGOEb0NmbH3qsYAWEInsHtH3SDhk">
            <a:extLst>
              <a:ext uri="{FF2B5EF4-FFF2-40B4-BE49-F238E27FC236}">
                <a16:creationId xmlns:a16="http://schemas.microsoft.com/office/drawing/2014/main" id="{383D47BD-5DE0-40EC-AB24-8A070D6C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81" y="2570993"/>
            <a:ext cx="4004280" cy="10070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_pjXTSdvgTldw8EVTCDXHIunDpIAQ5-P0SaDr11vOqEFLAOY_KLbe8dGzMUlCWgSZDB8NBX5dFoW1AzaAgULmwq3IrxJx-nDY524aTBBmQSp6kRnLA5TFHzjzR8cH3Sj2aZLGevA">
            <a:extLst>
              <a:ext uri="{FF2B5EF4-FFF2-40B4-BE49-F238E27FC236}">
                <a16:creationId xmlns:a16="http://schemas.microsoft.com/office/drawing/2014/main" id="{6B4FFD7E-98E2-4A43-B1A6-8FAC130D7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49" y="4093876"/>
            <a:ext cx="4868056" cy="686521"/>
          </a:xfrm>
          <a:prstGeom prst="rect">
            <a:avLst/>
          </a:prstGeom>
          <a:noFill/>
          <a:extLst>
            <a:ext uri="{909E8E84-426E-40DD-AFC4-6F175D3DCCD1}">
              <a14:hiddenFill xmlns:a14="http://schemas.microsoft.com/office/drawing/2010/main">
                <a:solidFill>
                  <a:srgbClr val="FFFFFF"/>
                </a:solidFill>
              </a14:hiddenFill>
            </a:ext>
          </a:extLst>
        </p:spPr>
      </p:pic>
      <p:sp>
        <p:nvSpPr>
          <p:cNvPr id="8" name="Shape 305">
            <a:extLst>
              <a:ext uri="{FF2B5EF4-FFF2-40B4-BE49-F238E27FC236}">
                <a16:creationId xmlns:a16="http://schemas.microsoft.com/office/drawing/2014/main" id="{21A893B4-C11A-47E5-9FB3-10560A6FFF6D}"/>
              </a:ext>
            </a:extLst>
          </p:cNvPr>
          <p:cNvSpPr txBox="1"/>
          <p:nvPr/>
        </p:nvSpPr>
        <p:spPr>
          <a:xfrm>
            <a:off x="311700" y="1265275"/>
            <a:ext cx="4612569" cy="1306475"/>
          </a:xfrm>
          <a:prstGeom prst="rect">
            <a:avLst/>
          </a:prstGeom>
          <a:noFill/>
          <a:ln>
            <a:noFill/>
          </a:ln>
        </p:spPr>
        <p:txBody>
          <a:bodyPr spcFirstLastPara="1" wrap="square" lIns="91425" tIns="91425" rIns="91425" bIns="91425" anchor="ctr" anchorCtr="0">
            <a:noAutofit/>
          </a:bodyPr>
          <a:lstStyle/>
          <a:p>
            <a:pPr lvl="0">
              <a:lnSpc>
                <a:spcPct val="115000"/>
              </a:lnSpc>
              <a:buClr>
                <a:schemeClr val="dk1"/>
              </a:buClr>
              <a:buSzPts val="1100"/>
            </a:pPr>
            <a:r>
              <a:rPr lang="en-US" dirty="0">
                <a:highlight>
                  <a:srgbClr val="FFFFFF"/>
                </a:highlight>
              </a:rPr>
              <a:t>I made sure to check for both the campaign itself and with the source as the same campaign may be run on multiple sources.  (.</a:t>
            </a:r>
            <a:r>
              <a:rPr lang="en-US" dirty="0" err="1">
                <a:highlight>
                  <a:srgbClr val="FFFFFF"/>
                </a:highlight>
              </a:rPr>
              <a:t>sql</a:t>
            </a:r>
            <a:r>
              <a:rPr lang="en-US" dirty="0">
                <a:highlight>
                  <a:srgbClr val="FFFFFF"/>
                </a:highlight>
              </a:rPr>
              <a:t> file has both queries)</a:t>
            </a:r>
            <a:endParaRPr lang="en-US" sz="1100" dirty="0">
              <a:highlight>
                <a:srgbClr val="FFFFFF"/>
              </a:highlight>
            </a:endParaRPr>
          </a:p>
        </p:txBody>
      </p:sp>
    </p:spTree>
    <p:extLst>
      <p:ext uri="{BB962C8B-B14F-4D97-AF65-F5344CB8AC3E}">
        <p14:creationId xmlns:p14="http://schemas.microsoft.com/office/powerpoint/2010/main" val="26352558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927</Words>
  <Application>Microsoft Office PowerPoint</Application>
  <PresentationFormat>On-screen Show (16:9)</PresentationFormat>
  <Paragraphs>125</Paragraphs>
  <Slides>15</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Roboto Thin</vt:lpstr>
      <vt:lpstr>Roboto</vt:lpstr>
      <vt:lpstr>Dosis</vt:lpstr>
      <vt:lpstr>Roboto Black</vt:lpstr>
      <vt:lpstr>Arial</vt:lpstr>
      <vt:lpstr>Courier New</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Rodriguez</dc:creator>
  <cp:lastModifiedBy>Luis Rodriguez</cp:lastModifiedBy>
  <cp:revision>5</cp:revision>
  <dcterms:modified xsi:type="dcterms:W3CDTF">2018-08-03T18:27:15Z</dcterms:modified>
</cp:coreProperties>
</file>